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0" d="100"/>
          <a:sy n="40" d="100"/>
        </p:scale>
        <p:origin x="756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12" y="638"/>
            <a:ext cx="32400000" cy="43200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400000" cy="7200000"/>
          </a:xfrm>
          <a:prstGeom prst="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2400000" cy="216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200000"/>
            <a:ext cx="32400000" cy="180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000000" y="936000"/>
            <a:ext cx="4140000" cy="52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AF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60000" y="936000"/>
            <a:ext cx="4140000" cy="52200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AF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pic>
        <p:nvPicPr>
          <p:cNvPr id="9" name="Picture 8" descr="input_fil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5001" y="1931400"/>
            <a:ext cx="3528000" cy="3311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0000" y="432000"/>
            <a:ext cx="205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DCEEF5"/>
                </a:solidFill>
                <a:latin typeface="Segoe UI"/>
              </a:defRPr>
            </a:pPr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3rd National Conference of New Business on Electrical and Computer Engineering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002520" y="1476968"/>
            <a:ext cx="7314960" cy="747842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1">
              <a:defRPr sz="1500" b="1">
                <a:solidFill>
                  <a:srgbClr val="0E4D5B"/>
                </a:solidFill>
                <a:latin typeface="B Titr"/>
              </a:defRPr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ID:</a:t>
            </a:r>
            <a:endParaRPr sz="3600" dirty="0">
              <a:cs typeface="B Zar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0000" y="3079477"/>
            <a:ext cx="205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i="1">
                <a:solidFill>
                  <a:srgbClr val="BEDCE6"/>
                </a:solidFill>
                <a:latin typeface="Segoe UI"/>
              </a:defRPr>
            </a:pPr>
            <a:r>
              <a:rPr sz="4000" dirty="0">
                <a:cs typeface="B Zar" panose="00000400000000000000" pitchFamily="2" charset="-78"/>
              </a:rPr>
              <a:t>Paper Full Accepted Title in English (Optional Subtitle)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1360" y="7920000"/>
            <a:ext cx="14580000" cy="93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51360" y="79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21886" y="7980252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1844" y="7973999"/>
            <a:ext cx="12637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B Titr"/>
              </a:defRPr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Abstract:</a:t>
            </a:r>
            <a:endParaRPr lang="fa-I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9360" y="8964000"/>
            <a:ext cx="140040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defRPr sz="1700" b="1">
                <a:solidFill>
                  <a:srgbClr val="0E4D5B"/>
                </a:solidFill>
                <a:latin typeface="B Nazanin"/>
              </a:defRPr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 and Significance of the Research</a:t>
            </a:r>
          </a:p>
          <a:p>
            <a:r>
              <a:rPr lang="en-US" sz="3600" dirty="0"/>
              <a:t>With the rapid advancement of modern systems in electrical engineering and information technology, improving efficiency and sustainability while reducing energy consumption has become increasingly important.</a:t>
            </a:r>
          </a:p>
          <a:p>
            <a:r>
              <a:rPr lang="en-US" sz="3600" dirty="0"/>
              <a:t>Conventional and traditional methods continue to face challenges such as high power losses, control complexity, and reduced performance under variable load conditions.</a:t>
            </a:r>
          </a:p>
          <a:p>
            <a:r>
              <a:rPr lang="en-US" sz="3600" dirty="0"/>
              <a:t>This research introduces and implements a novel and optimized approach to address these limitations and significantly improve the system’s key performance indicators.</a:t>
            </a:r>
          </a:p>
          <a:p>
            <a:r>
              <a:rPr lang="en-US" sz="4000" b="1" dirty="0"/>
              <a:t>Keywords: Modern Systems, Optimization, Electrical and Computer Engineering, Stability.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1360" y="17820000"/>
            <a:ext cx="14580000" cy="93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51360" y="178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62773" y="17848342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2773" y="17853585"/>
            <a:ext cx="127765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9360" y="18864000"/>
            <a:ext cx="1400400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 Statement of the Main Research Objective or Question:</a:t>
            </a:r>
          </a:p>
          <a:p>
            <a:r>
              <a:rPr lang="en-US" sz="4000" dirty="0"/>
              <a:t>The main objective of this research is to propose and develop an optimized structure/model that can meet the requirements of modern industrial standards while minimizing computational and equipment costs.</a:t>
            </a:r>
          </a:p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specific research objectives and questions are as follows: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Reducing losses and improving the overall efficiency of circuit/system performance to a desirable level.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Stabilizing key variables under disturbances and rapid load dynamics.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Reducing the complexity of hardware implementation or the computational requirements of intelligent control algorithms.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Assessing the feasibility of commercialization and direct application in emerging engineering businesses</a:t>
            </a:r>
            <a:r>
              <a:rPr lang="en-US" sz="4000" dirty="0"/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51360" y="27720000"/>
            <a:ext cx="14580000" cy="133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51360" y="277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060496" y="27788649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21844" y="27774000"/>
            <a:ext cx="12637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 and Modeling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9360" y="28764000"/>
            <a:ext cx="14004000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the Method, Tools, Model, and Research Procedures:</a:t>
            </a:r>
          </a:p>
          <a:p>
            <a:r>
              <a:rPr lang="en-US" sz="3600" dirty="0"/>
              <a:t>The methodology of this research has been formulated and implemented in four sequential steps:</a:t>
            </a:r>
          </a:p>
          <a:p>
            <a:r>
              <a:rPr lang="en-US" sz="3600" dirty="0"/>
              <a:t>1. Mathematical modeling and formulation of the governing equations of the system dynamics based on fundamental physical and theoretical laws.</a:t>
            </a:r>
          </a:p>
          <a:p>
            <a:r>
              <a:rPr lang="en-US" sz="3600" dirty="0"/>
              <a:t>2. Design of the control structure or optimization of the algorithm using advanced simulation tools.</a:t>
            </a:r>
          </a:p>
          <a:p>
            <a:r>
              <a:rPr lang="en-US" sz="3600" dirty="0"/>
              <a:t>3. Extraction of optimal parameters through frequency-response analysis, stability analysis, and time-domain behavior analysis.</a:t>
            </a:r>
          </a:p>
          <a:p>
            <a:r>
              <a:rPr lang="en-US" sz="3600" dirty="0"/>
              <a:t>4. Validation through comprehensive tests under nominal and fault conditions to evaluate reliability.</a:t>
            </a:r>
          </a:p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for the Block Diagram, Circuit Structure, or Flowchart of the Proposed Method:</a:t>
            </a:r>
          </a:p>
          <a:p>
            <a:endParaRPr lang="en-US" sz="3600" dirty="0"/>
          </a:p>
        </p:txBody>
      </p:sp>
      <p:sp>
        <p:nvSpPr>
          <p:cNvPr id="29" name="Rounded Rectangle 28"/>
          <p:cNvSpPr/>
          <p:nvPr/>
        </p:nvSpPr>
        <p:spPr>
          <a:xfrm>
            <a:off x="1671360" y="36180000"/>
            <a:ext cx="13572000" cy="4140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tx1"/>
                </a:solidFill>
              </a:rPr>
              <a:t>“Space for the Circuit Block Diagram / Research Methodology Flowchart”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173440" y="7920000"/>
            <a:ext cx="14580000" cy="158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7173440" y="792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7257188" y="7961227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94429" y="7973999"/>
            <a:ext cx="12787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Findings and Results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481903" y="8964000"/>
            <a:ext cx="140040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the Most Important Results Using Tables and Analytical Charts:</a:t>
            </a:r>
          </a:p>
          <a:p>
            <a:r>
              <a:rPr lang="en-US" sz="3600" dirty="0"/>
              <a:t>An examination of the results obtained indicates that the proposed approach demonstrates tangible advantages over baseline models and reference models used for comparison in key aspects.</a:t>
            </a:r>
          </a:p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Comparative Table of System Performance and Key Parameters: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424029"/>
              </p:ext>
            </p:extLst>
          </p:nvPr>
        </p:nvGraphicFramePr>
        <p:xfrm>
          <a:off x="17733903" y="12390765"/>
          <a:ext cx="13500000" cy="23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9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5000"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Performance Metric</a:t>
                      </a:r>
                      <a:endParaRPr sz="4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0E4D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Conventional Reference Method</a:t>
                      </a:r>
                      <a:endParaRPr sz="4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0E4D5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400" b="1">
                          <a:solidFill>
                            <a:srgbClr val="FFFFFF"/>
                          </a:solidFill>
                          <a:latin typeface="B Titr"/>
                        </a:defRPr>
                      </a:pPr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Proposed Method</a:t>
                      </a:r>
                      <a:endParaRPr sz="4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0E4D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5000"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>
                          <a:solidFill>
                            <a:srgbClr val="1E293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defRPr sz="1300" b="1">
                          <a:solidFill>
                            <a:srgbClr val="0E4D5B"/>
                          </a:solidFill>
                          <a:latin typeface="B Nazanin"/>
                        </a:defRPr>
                      </a:pPr>
                      <a:endParaRPr sz="2800" dirty="0">
                        <a:cs typeface="B Zar" panose="00000400000000000000" pitchFamily="2" charset="-78"/>
                      </a:endParaRPr>
                    </a:p>
                  </a:txBody>
                  <a:tcP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6" name="Rounded Rectangle 35"/>
          <p:cNvSpPr/>
          <p:nvPr/>
        </p:nvSpPr>
        <p:spPr>
          <a:xfrm>
            <a:off x="17713440" y="14940000"/>
            <a:ext cx="6570000" cy="774000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Figure 2: Transient Waveforms and Step Response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</a:rPr>
              <a:t>(Insert Figure/Chart 2)</a:t>
            </a:r>
          </a:p>
          <a:p>
            <a:pPr algn="ctr" rtl="1">
              <a:defRPr sz="1400">
                <a:solidFill>
                  <a:srgbClr val="64748B"/>
                </a:solidFill>
                <a:latin typeface="B Titr"/>
              </a:defRPr>
            </a:pPr>
            <a:endParaRPr sz="4000" b="1" dirty="0">
              <a:solidFill>
                <a:schemeClr val="tx1"/>
              </a:solidFill>
              <a:cs typeface="B Zar" panose="00000400000000000000" pitchFamily="2" charset="-78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4643440" y="14940000"/>
            <a:ext cx="6570000" cy="774000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Figure 1: Comparison Curves of Power Losses and Efficiency Under Variable Load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</a:rPr>
              <a:t>(Insert Figure/Chart 1)</a:t>
            </a:r>
          </a:p>
          <a:p>
            <a:pPr algn="ctr" rtl="1">
              <a:defRPr sz="1400">
                <a:solidFill>
                  <a:srgbClr val="64748B"/>
                </a:solidFill>
                <a:latin typeface="B Titr"/>
              </a:defRPr>
            </a:pPr>
            <a:endParaRPr sz="4000" b="1" dirty="0">
              <a:solidFill>
                <a:schemeClr val="tx1"/>
              </a:solidFill>
              <a:cs typeface="B Zar" panose="00000400000000000000" pitchFamily="2" charset="-78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7173440" y="24300000"/>
            <a:ext cx="14580000" cy="954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7173440" y="2430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7276894" y="24364456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994429" y="24354000"/>
            <a:ext cx="12787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defRPr sz="2000" b="1">
                <a:solidFill>
                  <a:srgbClr val="FFFFFF"/>
                </a:solidFill>
                <a:latin typeface="B Titr"/>
              </a:defRPr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461440" y="25344000"/>
            <a:ext cx="14004000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 of the Main Research Achievements and Their Potential Applications:</a:t>
            </a:r>
          </a:p>
          <a:p>
            <a:r>
              <a:rPr lang="en-US" sz="3600" dirty="0"/>
              <a:t>In this research, a novel solution was proposed to address the stated problem, and its performance was validated.</a:t>
            </a:r>
          </a:p>
          <a:p>
            <a:r>
              <a:rPr lang="en-US" sz="3200" b="1" dirty="0">
                <a:solidFill>
                  <a:srgbClr val="0E4D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fundamental research achievements can be summarized as follows: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Increasing efficiency to 96.8% and significantly reducing system power losses.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Achieving high stability and a fast response to sudden input load changes.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High adaptability to the needs of the labor market and engineering-based knowledge-driven businesses.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Recommendation: Extending the proposed method to large-scale multilevel systems and integrating it with artificial intelligence systems.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7173440" y="34380000"/>
            <a:ext cx="14580000" cy="666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A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7173440" y="34380000"/>
            <a:ext cx="14580000" cy="864000"/>
          </a:xfrm>
          <a:prstGeom prst="round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000" dirty="0">
              <a:cs typeface="B Zar" panose="00000400000000000000" pitchFamily="2" charset="-78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7220809" y="34495737"/>
            <a:ext cx="720000" cy="720000"/>
          </a:xfrm>
          <a:prstGeom prst="round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E4D5B"/>
                </a:solidFill>
                <a:latin typeface="B Titr"/>
              </a:defRPr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996894" y="34477949"/>
            <a:ext cx="12394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B Titr"/>
              </a:defRPr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0" y="41220000"/>
            <a:ext cx="32400000" cy="108000"/>
          </a:xfrm>
          <a:prstGeom prst="rect">
            <a:avLst/>
          </a:prstGeom>
          <a:solidFill>
            <a:srgbClr val="F5A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41328000"/>
            <a:ext cx="32400000" cy="1872000"/>
          </a:xfrm>
          <a:prstGeom prst="rect">
            <a:avLst/>
          </a:prstGeom>
          <a:solidFill>
            <a:srgbClr val="0E4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 dirty="0">
              <a:cs typeface="B Zar" panose="00000400000000000000" pitchFamily="2" charset="-7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0000" y="41400000"/>
            <a:ext cx="30240000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1">
              <a:defRPr sz="1700" b="1">
                <a:solidFill>
                  <a:srgbClr val="FFFFFF"/>
                </a:solidFill>
                <a:latin typeface="B Titr"/>
              </a:defRPr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Secretariat Address: Building No. 2, Boys’ Campus of the National Skills University, Western Ring Road, Kermanshah, Iran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Phone: +98 83 3843 8059 Website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https://3nbececonf.ir/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info-114@tvu.ac.ir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Date: December 2026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02606" y="4422529"/>
            <a:ext cx="105323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Line 1: 1</a:t>
            </a:r>
            <a:r>
              <a:rPr lang="en-US" sz="2800" baseline="30000" dirty="0">
                <a:solidFill>
                  <a:schemeClr val="bg1"/>
                </a:solidFill>
              </a:rPr>
              <a:t>st</a:t>
            </a:r>
            <a:r>
              <a:rPr lang="en-US" sz="2800" dirty="0">
                <a:solidFill>
                  <a:schemeClr val="bg1"/>
                </a:solidFill>
              </a:rPr>
              <a:t> Given Name Surname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2: </a:t>
            </a:r>
            <a:r>
              <a:rPr lang="en-US" sz="2800" i="1" dirty="0">
                <a:solidFill>
                  <a:schemeClr val="bg1"/>
                </a:solidFill>
              </a:rPr>
              <a:t>dept. name of organization (of affiliation)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3: </a:t>
            </a:r>
            <a:r>
              <a:rPr lang="en-US" sz="2800" i="1" dirty="0">
                <a:solidFill>
                  <a:schemeClr val="bg1"/>
                </a:solidFill>
              </a:rPr>
              <a:t>name of organization, acronyms acceptable (of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Affiliation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4: City, Country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5: e-mail address or ORCID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 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573658" y="4382539"/>
            <a:ext cx="101237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Line 1: 2</a:t>
            </a:r>
            <a:r>
              <a:rPr lang="en-US" sz="2800" baseline="30000" dirty="0">
                <a:solidFill>
                  <a:schemeClr val="bg1"/>
                </a:solidFill>
              </a:rPr>
              <a:t>nd </a:t>
            </a:r>
            <a:r>
              <a:rPr lang="en-US" sz="2800" dirty="0">
                <a:solidFill>
                  <a:schemeClr val="bg1"/>
                </a:solidFill>
              </a:rPr>
              <a:t>Given Name Surname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2: </a:t>
            </a:r>
            <a:r>
              <a:rPr lang="en-US" sz="2800" i="1" dirty="0">
                <a:solidFill>
                  <a:schemeClr val="bg1"/>
                </a:solidFill>
              </a:rPr>
              <a:t>dept. name of organization (of affiliation)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3: </a:t>
            </a:r>
            <a:r>
              <a:rPr lang="en-US" sz="2800" i="1" dirty="0">
                <a:solidFill>
                  <a:schemeClr val="bg1"/>
                </a:solidFill>
              </a:rPr>
              <a:t>name of organization, acronyms acceptable (of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i="1" dirty="0">
                <a:solidFill>
                  <a:schemeClr val="bg1"/>
                </a:solidFill>
              </a:rPr>
              <a:t>Affiliation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4: City, Country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Line 5: e-mail address or ORCID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2" name="Picture 51" descr="input_file_1.png">
            <a:extLst>
              <a:ext uri="{FF2B5EF4-FFF2-40B4-BE49-F238E27FC236}">
                <a16:creationId xmlns:a16="http://schemas.microsoft.com/office/drawing/2014/main" xmlns="" id="{BD28BD32-5DD0-413F-B23C-5CF88CFA8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000" y="1169999"/>
            <a:ext cx="3311999" cy="450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673</Words>
  <Application>Microsoft Office PowerPoint</Application>
  <PresentationFormat>Custom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Nazanin</vt:lpstr>
      <vt:lpstr>B Titr</vt:lpstr>
      <vt:lpstr>B Zar</vt:lpstr>
      <vt:lpstr>Calibri</vt:lpstr>
      <vt:lpstr>Segoe UI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Farshid</dc:creator>
  <cp:keywords/>
  <dc:description>generated using python-pptx</dc:description>
  <cp:lastModifiedBy>Resaerch-P2KSH-Kabir</cp:lastModifiedBy>
  <cp:revision>14</cp:revision>
  <dcterms:created xsi:type="dcterms:W3CDTF">2013-01-27T09:14:16Z</dcterms:created>
  <dcterms:modified xsi:type="dcterms:W3CDTF">2026-10-25T04:49:05Z</dcterms:modified>
  <cp:category/>
</cp:coreProperties>
</file>