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0" d="100"/>
          <a:sy n="40" d="100"/>
        </p:scale>
        <p:origin x="756" y="-58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2400000" cy="43200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400000" cy="7200000"/>
          </a:xfrm>
          <a:prstGeom prst="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2400000" cy="216000"/>
          </a:xfrm>
          <a:prstGeom prst="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200000"/>
            <a:ext cx="32400000" cy="180000"/>
          </a:xfrm>
          <a:prstGeom prst="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000000" y="936000"/>
            <a:ext cx="4140000" cy="52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5AF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pic>
        <p:nvPicPr>
          <p:cNvPr id="7" name="Picture 6" descr="input_fil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4000" y="1296000"/>
            <a:ext cx="3311999" cy="4500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260000" y="936000"/>
            <a:ext cx="4140000" cy="52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5AF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pic>
        <p:nvPicPr>
          <p:cNvPr id="9" name="Picture 8" descr="input_file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99" y="1890000"/>
            <a:ext cx="3528000" cy="33119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0000" y="432000"/>
            <a:ext cx="2052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400" b="1">
                <a:solidFill>
                  <a:srgbClr val="F5AF19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سومین کنفرانس ملی کسب و کار نوین در مهندسی برق و کامپیوتر</a:t>
            </a:r>
          </a:p>
          <a:p>
            <a:pPr algn="ctr">
              <a:defRPr sz="1300">
                <a:solidFill>
                  <a:srgbClr val="DCEEF5"/>
                </a:solidFill>
                <a:latin typeface="Segoe UI"/>
              </a:defRPr>
            </a:pP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3rd National Conference of New Business on Electrical and Computer Engineering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542520" y="2000384"/>
            <a:ext cx="7314960" cy="747842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defRPr sz="1500" b="1">
                <a:solidFill>
                  <a:srgbClr val="0E4D5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شناسه مقاله</a:t>
            </a:r>
            <a:r>
              <a:rPr lang="fa-IR" sz="4000" dirty="0">
                <a:cs typeface="B Zar" panose="00000400000000000000" pitchFamily="2" charset="-78"/>
              </a:rPr>
              <a:t>: </a:t>
            </a:r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0000" y="3079477"/>
            <a:ext cx="20520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3200" b="1">
                <a:solidFill>
                  <a:srgbClr val="FFFFFF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عنوان کامل و دقیق مقاله، مطابق نسخه پذیرفته‌شده در کنفرانس</a:t>
            </a:r>
          </a:p>
          <a:p>
            <a:pPr algn="ctr">
              <a:defRPr sz="1800" i="1">
                <a:solidFill>
                  <a:srgbClr val="BEDCE6"/>
                </a:solidFill>
                <a:latin typeface="Segoe UI"/>
              </a:defRPr>
            </a:pPr>
            <a:r>
              <a:rPr sz="4000" dirty="0">
                <a:cs typeface="B Zar" panose="00000400000000000000" pitchFamily="2" charset="-78"/>
              </a:rPr>
              <a:t>Paper Full Accepted Title in English (Optional Subtitle)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0000" y="4572480"/>
            <a:ext cx="20520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200" b="1">
                <a:solidFill>
                  <a:srgbClr val="FEF3C7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نویسنده اول¹، نویسنده دوم²*، نویسنده سوم³</a:t>
            </a:r>
          </a:p>
          <a:p>
            <a:pPr algn="ctr" rtl="1">
              <a:defRPr sz="1500">
                <a:solidFill>
                  <a:srgbClr val="E1EEF5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۱- نام دانشگاه / مؤسسه اول، گروه مهندسی برق</a:t>
            </a:r>
            <a:br>
              <a:rPr sz="4000" dirty="0">
                <a:cs typeface="B Zar" panose="00000400000000000000" pitchFamily="2" charset="-78"/>
              </a:rPr>
            </a:br>
            <a:r>
              <a:rPr sz="4000" dirty="0">
                <a:cs typeface="B Zar" panose="00000400000000000000" pitchFamily="2" charset="-78"/>
              </a:rPr>
              <a:t>۲- نام دانشگاه / مؤسسه دوم، گروه مهندسی کامپیوتر</a:t>
            </a:r>
            <a:br>
              <a:rPr sz="4000" dirty="0">
                <a:cs typeface="B Zar" panose="00000400000000000000" pitchFamily="2" charset="-78"/>
              </a:rPr>
            </a:br>
            <a:r>
              <a:rPr sz="4000" dirty="0">
                <a:cs typeface="B Zar" panose="00000400000000000000" pitchFamily="2" charset="-78"/>
              </a:rPr>
              <a:t>* نویسنده مسئول: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6740000" y="7920000"/>
            <a:ext cx="14580000" cy="936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6740000" y="79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528000" y="7992000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20000" y="7973999"/>
            <a:ext cx="1342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FFFFFF"/>
                </a:solidFill>
                <a:latin typeface="B Titr"/>
              </a:defRPr>
            </a:pPr>
            <a:r>
              <a:rPr lang="fa-IR" sz="4000" dirty="0">
                <a:cs typeface="B Zar" panose="00000400000000000000" pitchFamily="2" charset="-78"/>
              </a:rPr>
              <a:t>چکیده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028000" y="8964000"/>
            <a:ext cx="1400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700" b="1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معرفی مسئله و اهمیت موضوع پژوهش: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با پیشرفت روزافزون سیستم‌های مدرن در حوزه‌های مهندسی برق و فناوری اطلاعات، مسئله بهبود بهره‌وری، پایداری و کاهش مصرف انرژی از اهمیت دوچندانی برخوردار است.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در روش‌های متداول و سنتی، چالش‌هایی نظیر تلفات توان بالا، پیچیدگی کنترل و افت کارایی در شرایط بار متغیر همواره وجود دارد.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در این پژوهش، یک رهیافت نوین و بهینه به‌منظور برطرف ساختن نواقص مذکور و ارتقای چشمگیر شاخص‌های کلیدی عملکرد سیستم معرفی و پیاده‌سازی شده است.</a:t>
            </a:r>
          </a:p>
          <a:p>
            <a:pPr algn="r" rtl="1">
              <a:defRPr sz="1500" b="1">
                <a:solidFill>
                  <a:srgbClr val="64748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واژگان کلیدی: سیستم‌های نوین، بهینه‌سازی، مهندسی برق و کامپیوتر، پایداری.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740000" y="17820000"/>
            <a:ext cx="14580000" cy="936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6740000" y="178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0528000" y="17892000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20000" y="17874000"/>
            <a:ext cx="1342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FFFFFF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هدف پژوهش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028000" y="18864000"/>
            <a:ext cx="14004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700" b="1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بیان روشن هدف یا پرسش اصلی تحقیق: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هدف اصلی این تحقیق، ارائه و توسعه ساختار/مدل بهینه‌ای است که بتواند با کمترین هزینه محاسباتی و تجهیزاتی، پاسخگوی الزامات استانداردهای صنعتی مدرن باشد.</a:t>
            </a:r>
          </a:p>
          <a:p>
            <a:pPr algn="r" rtl="1">
              <a:defRPr sz="1600" b="1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اهداف تفصیلی و پرسش‌های پژوهش عبارتند از: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کاهش میزان تلفات و بهبود راندمان کلی عملکرد مدار/سیستم تا سطح مطلوب.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تثبیت متغیرهای اساسی در شرایط بروز اغتشاش و دینامیک‌های سریع بار.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کاهش پیچیدگی پیاده‌سازی سخت‌افزاری یا محاسباتی الگوریتم‌های هوشمند کنترلی.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امکان‌سنجی تجاری‌سازی و کاربرد مستقیم در کسب‌وکارهای نوین مهندسی.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6740000" y="27720000"/>
            <a:ext cx="14580000" cy="133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6740000" y="277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0528000" y="27792000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20000" y="27774000"/>
            <a:ext cx="1342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FFFFFF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روش پژوهش و مدل‌سازی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028000" y="28764000"/>
            <a:ext cx="140040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defRPr sz="1700" b="1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معرفی روش، ابزارها، مدل و مراحل انجام تحقیق: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روش‌شناسی این پژوهش در چهار گام متوالی فرمول‌بندی و پیاده‌سازی شده است: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۱. مدل‌سازی ریاضی و معادلات حاکم بر دینامیک سیستم بر مبنای قوانین پایه‌ای فیزیکی و تئوریک.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۲. طراحی ساختار کنترلی یا بهینه‌سازی الگوریتم با بهره‌گیری از ابزارهای شبیه‌سازی پیشرفته.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۳. استخراج پارامترهای بهینه با تحلیل پاسخ فرکانسی، پایداری و رفتار در حوزه زمان.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۴. اعتبارسنجی با تست‌های جامع در شرایط نامی و شرایط خطا به‌منظور ارزیابی قابلیت اطمینان.</a:t>
            </a:r>
          </a:p>
          <a:p>
            <a:pPr algn="just" rtl="1">
              <a:defRPr sz="1500" b="1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محل قرارگیری نمودار بلوکی، ساختار مدار یا دیاگرام فلوچارت روش پیشنهادی: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7460000" y="36180000"/>
            <a:ext cx="13572000" cy="4140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64748B"/>
                </a:solidFill>
                <a:latin typeface="B Titr"/>
              </a:defRPr>
            </a:pPr>
            <a:r>
              <a:rPr sz="3600" dirty="0" smtClean="0">
                <a:cs typeface="B Zar" panose="00000400000000000000" pitchFamily="2" charset="-78"/>
              </a:rPr>
              <a:t>« </a:t>
            </a:r>
            <a:r>
              <a:rPr sz="3600" dirty="0">
                <a:cs typeface="B Zar" panose="00000400000000000000" pitchFamily="2" charset="-78"/>
              </a:rPr>
              <a:t>محل قرارگیری شکل دیاگرام بلوکی مدار / </a:t>
            </a:r>
            <a:r>
              <a:rPr lang="fa-IR" sz="3600" dirty="0" smtClean="0">
                <a:cs typeface="B Zar" panose="00000400000000000000" pitchFamily="2" charset="-78"/>
              </a:rPr>
              <a:t> </a:t>
            </a:r>
            <a:r>
              <a:rPr sz="3600" dirty="0" err="1" smtClean="0">
                <a:cs typeface="B Zar" panose="00000400000000000000" pitchFamily="2" charset="-78"/>
              </a:rPr>
              <a:t>فلوچارت</a:t>
            </a:r>
            <a:r>
              <a:rPr sz="3600" dirty="0" smtClean="0">
                <a:cs typeface="B Zar" panose="00000400000000000000" pitchFamily="2" charset="-78"/>
              </a:rPr>
              <a:t> </a:t>
            </a:r>
            <a:r>
              <a:rPr sz="3600" dirty="0" err="1">
                <a:cs typeface="B Zar" panose="00000400000000000000" pitchFamily="2" charset="-78"/>
              </a:rPr>
              <a:t>روش</a:t>
            </a:r>
            <a:r>
              <a:rPr sz="3600" dirty="0">
                <a:cs typeface="B Zar" panose="00000400000000000000" pitchFamily="2" charset="-78"/>
              </a:rPr>
              <a:t> </a:t>
            </a:r>
            <a:r>
              <a:rPr sz="3600" dirty="0" err="1" smtClean="0">
                <a:cs typeface="B Zar" panose="00000400000000000000" pitchFamily="2" charset="-78"/>
              </a:rPr>
              <a:t>پژوهش</a:t>
            </a:r>
            <a:r>
              <a:rPr lang="en-US" sz="3600" dirty="0">
                <a:cs typeface="B Zar" panose="00000400000000000000" pitchFamily="2" charset="-78"/>
              </a:rPr>
              <a:t> </a:t>
            </a:r>
            <a:r>
              <a:rPr lang="en-US" sz="3600" dirty="0" smtClean="0">
                <a:cs typeface="B Zar" panose="00000400000000000000" pitchFamily="2" charset="-78"/>
              </a:rPr>
              <a:t>»</a:t>
            </a:r>
            <a:endParaRPr sz="3600" dirty="0">
              <a:cs typeface="B Zar" panose="00000400000000000000" pitchFamily="2" charset="-78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80000" y="7920000"/>
            <a:ext cx="14580000" cy="158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080000" y="79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4867999" y="7992000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60000" y="7973999"/>
            <a:ext cx="1342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FFFFFF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یافته‌ها و نتایج پژوهش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68000" y="8964000"/>
            <a:ext cx="1400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700" b="1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ارائه مهم‌ترین نتایج به کمک جدول و نمودارهای تحلیلی:</a:t>
            </a:r>
          </a:p>
          <a:p>
            <a:pPr algn="r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بررسی نتایج به‌دست‌آمده نشان می‌دهد که رویکرد پیشنهادی از جنبه‌های کلیدی نسبت به مدل‌های پایه و مراجع مقایسه‌ای برتری ملموس دارد.</a:t>
            </a:r>
          </a:p>
          <a:p>
            <a:pPr algn="r" rtl="1">
              <a:defRPr sz="1600" b="1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جدول مقایسه عملکرد و پارامترهای کلیدی سیستم: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438771"/>
              </p:ext>
            </p:extLst>
          </p:nvPr>
        </p:nvGraphicFramePr>
        <p:xfrm>
          <a:off x="1620000" y="12060000"/>
          <a:ext cx="13500000" cy="23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2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5000">
                <a:tc>
                  <a:txBody>
                    <a:bodyPr/>
                    <a:lstStyle/>
                    <a:p>
                      <a:pPr algn="ctr" rtl="1">
                        <a:defRPr sz="1400" b="1">
                          <a:solidFill>
                            <a:srgbClr val="FFFFFF"/>
                          </a:solidFill>
                          <a:latin typeface="B Titr"/>
                        </a:defRPr>
                      </a:pPr>
                      <a:r>
                        <a:rPr sz="3200" dirty="0">
                          <a:cs typeface="B Zar" panose="00000400000000000000" pitchFamily="2" charset="-78"/>
                        </a:rPr>
                        <a:t>شاخص عملکردی</a:t>
                      </a:r>
                    </a:p>
                  </a:txBody>
                  <a:tcPr>
                    <a:solidFill>
                      <a:srgbClr val="0E4D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400" b="1">
                          <a:solidFill>
                            <a:srgbClr val="FFFFFF"/>
                          </a:solidFill>
                          <a:latin typeface="B Titr"/>
                        </a:defRPr>
                      </a:pPr>
                      <a:r>
                        <a:rPr sz="3200" dirty="0">
                          <a:cs typeface="B Zar" panose="00000400000000000000" pitchFamily="2" charset="-78"/>
                        </a:rPr>
                        <a:t>روش مرجع و متعارف</a:t>
                      </a:r>
                    </a:p>
                  </a:txBody>
                  <a:tcPr>
                    <a:solidFill>
                      <a:srgbClr val="0E4D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400" b="1">
                          <a:solidFill>
                            <a:srgbClr val="FFFFFF"/>
                          </a:solidFill>
                          <a:latin typeface="B Titr"/>
                        </a:defRPr>
                      </a:pPr>
                      <a:r>
                        <a:rPr sz="3200" dirty="0">
                          <a:cs typeface="B Zar" panose="00000400000000000000" pitchFamily="2" charset="-78"/>
                        </a:rPr>
                        <a:t>روش پیشنهادی مقاله</a:t>
                      </a:r>
                    </a:p>
                  </a:txBody>
                  <a:tcPr>
                    <a:solidFill>
                      <a:srgbClr val="0E4D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5000"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 b="1">
                          <a:solidFill>
                            <a:srgbClr val="0E4D5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000"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 b="1">
                          <a:solidFill>
                            <a:srgbClr val="0E4D5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5000"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 b="1">
                          <a:solidFill>
                            <a:srgbClr val="0E4D5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1620000" y="14940000"/>
            <a:ext cx="6570000" cy="774000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sz="1400">
                <a:solidFill>
                  <a:srgbClr val="64748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شکل </a:t>
            </a:r>
            <a:r>
              <a:rPr lang="fa-IR" sz="4000" dirty="0">
                <a:cs typeface="B Zar" panose="00000400000000000000" pitchFamily="2" charset="-78"/>
              </a:rPr>
              <a:t>2</a:t>
            </a:r>
            <a:r>
              <a:rPr sz="4000" dirty="0">
                <a:cs typeface="B Zar" panose="00000400000000000000" pitchFamily="2" charset="-78"/>
              </a:rPr>
              <a:t>: </a:t>
            </a:r>
            <a:r>
              <a:rPr lang="fa-IR" sz="4000" dirty="0">
                <a:cs typeface="B Zar" panose="00000400000000000000" pitchFamily="2" charset="-78"/>
              </a:rPr>
              <a:t> </a:t>
            </a:r>
            <a:r>
              <a:rPr sz="4000" dirty="0">
                <a:cs typeface="B Zar" panose="00000400000000000000" pitchFamily="2" charset="-78"/>
              </a:rPr>
              <a:t>شکل‌موج‌های حالت گذرا و پاسخ پله</a:t>
            </a:r>
            <a:br>
              <a:rPr sz="4000" dirty="0">
                <a:cs typeface="B Zar" panose="00000400000000000000" pitchFamily="2" charset="-78"/>
              </a:rPr>
            </a:br>
            <a:r>
              <a:rPr sz="4000" dirty="0">
                <a:cs typeface="B Zar" panose="00000400000000000000" pitchFamily="2" charset="-78"/>
              </a:rPr>
              <a:t/>
            </a:r>
            <a:br>
              <a:rPr sz="4000" dirty="0">
                <a:cs typeface="B Zar" panose="00000400000000000000" pitchFamily="2" charset="-78"/>
              </a:rPr>
            </a:br>
            <a:r>
              <a:rPr lang="fa-IR" sz="4000" dirty="0">
                <a:cs typeface="B Zar" panose="00000400000000000000" pitchFamily="2" charset="-78"/>
              </a:rPr>
              <a:t>(</a:t>
            </a:r>
            <a:r>
              <a:rPr sz="4000" dirty="0">
                <a:cs typeface="B Zar" panose="00000400000000000000" pitchFamily="2" charset="-78"/>
              </a:rPr>
              <a:t>جایگذاری تصویر/نمودار </a:t>
            </a:r>
            <a:r>
              <a:rPr lang="fa-IR" sz="4000" dirty="0">
                <a:cs typeface="B Zar" panose="00000400000000000000" pitchFamily="2" charset="-78"/>
              </a:rPr>
              <a:t>دوم)</a:t>
            </a:r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550000" y="14940000"/>
            <a:ext cx="6570000" cy="774000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sz="1400">
                <a:solidFill>
                  <a:srgbClr val="64748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شکل </a:t>
            </a:r>
            <a:r>
              <a:rPr lang="fa-IR" sz="4000" dirty="0">
                <a:cs typeface="B Zar" panose="00000400000000000000" pitchFamily="2" charset="-78"/>
              </a:rPr>
              <a:t>1</a:t>
            </a:r>
            <a:r>
              <a:rPr sz="4000" dirty="0">
                <a:cs typeface="B Zar" panose="00000400000000000000" pitchFamily="2" charset="-78"/>
              </a:rPr>
              <a:t>: </a:t>
            </a:r>
            <a:r>
              <a:rPr lang="fa-IR" sz="4000" dirty="0">
                <a:cs typeface="B Zar" panose="00000400000000000000" pitchFamily="2" charset="-78"/>
              </a:rPr>
              <a:t> </a:t>
            </a:r>
            <a:r>
              <a:rPr sz="4000" dirty="0">
                <a:cs typeface="B Zar" panose="00000400000000000000" pitchFamily="2" charset="-78"/>
              </a:rPr>
              <a:t>منحنی مقایسه تلفات و بازده در بار متغیر</a:t>
            </a:r>
            <a:br>
              <a:rPr sz="4000" dirty="0">
                <a:cs typeface="B Zar" panose="00000400000000000000" pitchFamily="2" charset="-78"/>
              </a:rPr>
            </a:br>
            <a:r>
              <a:rPr sz="4000" dirty="0">
                <a:cs typeface="B Zar" panose="00000400000000000000" pitchFamily="2" charset="-78"/>
              </a:rPr>
              <a:t/>
            </a:r>
            <a:br>
              <a:rPr sz="4000" dirty="0">
                <a:cs typeface="B Zar" panose="00000400000000000000" pitchFamily="2" charset="-78"/>
              </a:rPr>
            </a:br>
            <a:r>
              <a:rPr lang="fa-IR" sz="4000" dirty="0">
                <a:cs typeface="B Zar" panose="00000400000000000000" pitchFamily="2" charset="-78"/>
              </a:rPr>
              <a:t>(</a:t>
            </a:r>
            <a:r>
              <a:rPr sz="4000" dirty="0">
                <a:cs typeface="B Zar" panose="00000400000000000000" pitchFamily="2" charset="-78"/>
              </a:rPr>
              <a:t>جایگذاری تصویر/نمودار </a:t>
            </a:r>
            <a:r>
              <a:rPr lang="fa-IR" sz="4000" dirty="0">
                <a:cs typeface="B Zar" panose="00000400000000000000" pitchFamily="2" charset="-78"/>
              </a:rPr>
              <a:t>اول)</a:t>
            </a:r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80000" y="24300000"/>
            <a:ext cx="14580000" cy="95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080000" y="2430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4867999" y="24372000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60000" y="24354000"/>
            <a:ext cx="1342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2000" b="1">
                <a:solidFill>
                  <a:srgbClr val="FFFFFF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نتیجه‌گیری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68000" y="25344000"/>
            <a:ext cx="1400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defRPr sz="1700" b="1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بیان دستاوردهای اصلی پژوهش و کاربردهای احتمالی آن: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در این پژوهش، یک راهکار نوین در راستای حل مسئله عنوان‌شده ارائه و صحت عملکرد آن اثبات گردید.</a:t>
            </a:r>
          </a:p>
          <a:p>
            <a:pPr algn="just" rtl="1">
              <a:defRPr sz="1600" b="1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دستاوردهای بنیادین پژوهش را می‌توان در موارد زیر خلاصه نمود: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افزایش راندمان تا ۹۶.۸٪ و تقلیل چشمگیر اتلاف توان سیستم.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پایداری بسیار بالا و پاسخ سریع نسبت به جهش‌های ناگهانی بار ورودی.</a:t>
            </a:r>
          </a:p>
          <a:p>
            <a:pPr algn="just" rtl="1">
              <a:defRPr sz="1600" b="0">
                <a:solidFill>
                  <a:srgbClr val="1E293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• قابلیت انطباق بالا با نیازهای بازار کار و کسب‌وکارهای دانش‌بنیان مهندسی.</a:t>
            </a:r>
          </a:p>
          <a:p>
            <a:pPr algn="just" rtl="1">
              <a:defRPr sz="1600" b="0">
                <a:solidFill>
                  <a:srgbClr val="0E4D5B"/>
                </a:solidFill>
                <a:latin typeface="B Nazanin"/>
              </a:defRPr>
            </a:pPr>
            <a:r>
              <a:rPr sz="4000" dirty="0">
                <a:cs typeface="B Zar" panose="00000400000000000000" pitchFamily="2" charset="-78"/>
              </a:rPr>
              <a:t>پیشنهاد آینده: تعمیم روش به سیستم‌های گسترده چندسطحی و ادغام با سامانه‌های هوش مصنوعی.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80000" y="34380000"/>
            <a:ext cx="14580000" cy="666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080000" y="3438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4867999" y="34452000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۶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60000" y="34434000"/>
            <a:ext cx="1342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000" b="1">
                <a:solidFill>
                  <a:srgbClr val="FFFFFF"/>
                </a:solidFill>
                <a:latin typeface="B Titr"/>
              </a:defRPr>
            </a:pPr>
            <a:r>
              <a:rPr sz="4000" dirty="0">
                <a:cs typeface="B Zar" panose="00000400000000000000" pitchFamily="2" charset="-78"/>
              </a:rPr>
              <a:t>منابع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41220000"/>
            <a:ext cx="32400000" cy="108000"/>
          </a:xfrm>
          <a:prstGeom prst="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0" y="41328000"/>
            <a:ext cx="32400000" cy="1872000"/>
          </a:xfrm>
          <a:prstGeom prst="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0000" y="41400000"/>
            <a:ext cx="30240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700" b="1">
                <a:solidFill>
                  <a:srgbClr val="FFFFFF"/>
                </a:solidFill>
                <a:latin typeface="B Titr"/>
              </a:defRPr>
            </a:pPr>
            <a:r>
              <a:rPr sz="4800" dirty="0">
                <a:cs typeface="B Zar" panose="00000400000000000000" pitchFamily="2" charset="-78"/>
              </a:rPr>
              <a:t>آدرس دبیرخانه کنفرانس: کرمانشاه، کمربندی غربی، دانشگاه ملی </a:t>
            </a:r>
            <a:r>
              <a:rPr sz="4800" dirty="0" err="1">
                <a:cs typeface="B Zar" panose="00000400000000000000" pitchFamily="2" charset="-78"/>
              </a:rPr>
              <a:t>مهارت</a:t>
            </a:r>
            <a:r>
              <a:rPr sz="4800" dirty="0">
                <a:cs typeface="B Zar" panose="00000400000000000000" pitchFamily="2" charset="-78"/>
              </a:rPr>
              <a:t> </a:t>
            </a:r>
            <a:r>
              <a:rPr sz="4800" dirty="0" err="1" smtClean="0">
                <a:cs typeface="B Zar" panose="00000400000000000000" pitchFamily="2" charset="-78"/>
              </a:rPr>
              <a:t>پسران</a:t>
            </a:r>
            <a:r>
              <a:rPr lang="fa-IR" sz="4800" dirty="0">
                <a:cs typeface="B Zar" panose="00000400000000000000" pitchFamily="2" charset="-78"/>
              </a:rPr>
              <a:t> </a:t>
            </a:r>
            <a:r>
              <a:rPr sz="4800" dirty="0" err="1" smtClean="0">
                <a:cs typeface="B Zar" panose="00000400000000000000" pitchFamily="2" charset="-78"/>
              </a:rPr>
              <a:t>کرمانشاه</a:t>
            </a:r>
            <a:r>
              <a:rPr sz="4800" dirty="0" smtClean="0">
                <a:cs typeface="B Zar" panose="00000400000000000000" pitchFamily="2" charset="-78"/>
              </a:rPr>
              <a:t> </a:t>
            </a:r>
            <a:r>
              <a:rPr lang="fa-IR" sz="4800" dirty="0" smtClean="0">
                <a:cs typeface="B Zar" panose="00000400000000000000" pitchFamily="2" charset="-78"/>
              </a:rPr>
              <a:t>ساختمان شماره2 </a:t>
            </a:r>
            <a:r>
              <a:rPr lang="fa-IR" sz="4800" dirty="0">
                <a:cs typeface="B Zar" panose="00000400000000000000" pitchFamily="2" charset="-78"/>
              </a:rPr>
              <a:t>- </a:t>
            </a:r>
            <a:r>
              <a:rPr sz="4800" dirty="0">
                <a:cs typeface="B Zar" panose="00000400000000000000" pitchFamily="2" charset="-78"/>
              </a:rPr>
              <a:t>شماره تماس: ۰۸۳۳۸۴۳۸۰۵۹</a:t>
            </a:r>
          </a:p>
          <a:p>
            <a:pPr algn="ctr" rtl="1">
              <a:defRPr sz="1500">
                <a:solidFill>
                  <a:srgbClr val="F5AF19"/>
                </a:solidFill>
                <a:latin typeface="B Titr"/>
              </a:defRPr>
            </a:pPr>
            <a:r>
              <a:rPr sz="4800" dirty="0">
                <a:cs typeface="B Zar" panose="00000400000000000000" pitchFamily="2" charset="-78"/>
              </a:rPr>
              <a:t>آدرس وب‌سای</a:t>
            </a:r>
            <a:r>
              <a:rPr lang="fa-IR" sz="4800" dirty="0">
                <a:cs typeface="B Zar" panose="00000400000000000000" pitchFamily="2" charset="-78"/>
              </a:rPr>
              <a:t>ت: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https://3nbececonf.ir</a:t>
            </a:r>
            <a:r>
              <a:rPr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4800" dirty="0">
                <a:cs typeface="B Zar" panose="00000400000000000000" pitchFamily="2" charset="-78"/>
              </a:rPr>
              <a:t>، </a:t>
            </a:r>
            <a:r>
              <a:rPr sz="4800" dirty="0">
                <a:cs typeface="B Zar" panose="00000400000000000000" pitchFamily="2" charset="-78"/>
              </a:rPr>
              <a:t>پست الکترونیک</a:t>
            </a:r>
            <a:r>
              <a:rPr lang="fa-IR" sz="4800" dirty="0">
                <a:cs typeface="B Zar" panose="00000400000000000000" pitchFamily="2" charset="-78"/>
              </a:rPr>
              <a:t>:</a:t>
            </a:r>
            <a:r>
              <a:rPr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info-114@tvu.ac.ir </a:t>
            </a:r>
            <a:r>
              <a:rPr lang="fa-I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، </a:t>
            </a:r>
            <a:r>
              <a:rPr sz="4800" dirty="0">
                <a:cs typeface="B Zar" panose="00000400000000000000" pitchFamily="2" charset="-78"/>
              </a:rPr>
              <a:t>زمان برگزاری: آذر ماه ۱۴۰۵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604</Words>
  <Application>Microsoft Office PowerPoint</Application>
  <PresentationFormat>Custom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Nazanin</vt:lpstr>
      <vt:lpstr>B Titr</vt:lpstr>
      <vt:lpstr>B Zar</vt:lpstr>
      <vt:lpstr>Calibri</vt:lpstr>
      <vt:lpstr>Segoe UI</vt:lpstr>
      <vt:lpstr>Times New Roman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Farshid</dc:creator>
  <cp:keywords/>
  <dc:description>generated using python-pptx</dc:description>
  <cp:lastModifiedBy>Resaerch-P2KSH-Kabir</cp:lastModifiedBy>
  <cp:revision>4</cp:revision>
  <dcterms:created xsi:type="dcterms:W3CDTF">2013-01-27T09:14:16Z</dcterms:created>
  <dcterms:modified xsi:type="dcterms:W3CDTF">2026-10-24T05:57:49Z</dcterms:modified>
  <cp:category/>
</cp:coreProperties>
</file>